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67" d="100"/>
          <a:sy n="67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804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618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171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690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661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934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093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420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854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878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246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CFFA4-11D6-4F45-9444-04E5CDC59D9C}" type="datetimeFigureOut">
              <a:rPr lang="th-TH" smtClean="0"/>
              <a:t>02/02/56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A7E4A-5E1D-4047-BFE2-4387FF6A21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062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295" endPos="92000" dist="101600" dir="5400000" sy="-100000" algn="bl" rotWithShape="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/>
              <a:t>การบริหารเงินทุนหมุนเวียน</a:t>
            </a:r>
            <a:endParaRPr lang="th-TH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8144" y="6187752"/>
            <a:ext cx="3168352" cy="48160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th-TH" dirty="0" smtClean="0"/>
              <a:t>อ.</a:t>
            </a:r>
            <a:r>
              <a:rPr lang="th-TH" dirty="0" err="1" smtClean="0"/>
              <a:t>กมลวรรณ</a:t>
            </a:r>
            <a:r>
              <a:rPr lang="th-TH" dirty="0" smtClean="0"/>
              <a:t> </a:t>
            </a:r>
            <a:r>
              <a:rPr lang="th-TH" dirty="0" err="1" smtClean="0"/>
              <a:t>ศิ</a:t>
            </a:r>
            <a:r>
              <a:rPr lang="th-TH" dirty="0" smtClean="0"/>
              <a:t>ริจันทร์ชื่น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190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ular Callout 42"/>
          <p:cNvSpPr/>
          <p:nvPr/>
        </p:nvSpPr>
        <p:spPr>
          <a:xfrm>
            <a:off x="251520" y="216024"/>
            <a:ext cx="8712968" cy="3789040"/>
          </a:xfrm>
          <a:prstGeom prst="wedgeRoundRectCallout">
            <a:avLst>
              <a:gd name="adj1" fmla="val 824"/>
              <a:gd name="adj2" fmla="val 6408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872" y="404664"/>
            <a:ext cx="2304256" cy="47667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2400" b="1" dirty="0" smtClean="0">
                <a:latin typeface="IrisUPC" pitchFamily="34" charset="-34"/>
                <a:cs typeface="IrisUPC" pitchFamily="34" charset="-34"/>
              </a:rPr>
              <a:t>เงินทุนหมุนเวียน</a:t>
            </a:r>
            <a:endParaRPr lang="th-TH" sz="2400" b="1" dirty="0"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5576" y="953344"/>
            <a:ext cx="2304256" cy="476672"/>
          </a:xfrm>
          <a:prstGeom prst="rect">
            <a:avLst/>
          </a:prstGeom>
          <a:ln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400" b="1" dirty="0" smtClean="0">
                <a:solidFill>
                  <a:schemeClr val="accent4"/>
                </a:solidFill>
                <a:latin typeface="IrisUPC" pitchFamily="34" charset="-34"/>
                <a:cs typeface="IrisUPC" pitchFamily="34" charset="-34"/>
              </a:rPr>
              <a:t>เงินทุนหมุนเวียนรวม</a:t>
            </a:r>
            <a:endParaRPr lang="th-TH" sz="2400" b="1" dirty="0">
              <a:solidFill>
                <a:schemeClr val="accent4"/>
              </a:solidFill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12160" y="953344"/>
            <a:ext cx="2304256" cy="476672"/>
          </a:xfrm>
          <a:prstGeom prst="rect">
            <a:avLst/>
          </a:prstGeom>
          <a:ln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400" b="1" dirty="0" smtClean="0">
                <a:solidFill>
                  <a:schemeClr val="accent4"/>
                </a:solidFill>
                <a:latin typeface="IrisUPC" pitchFamily="34" charset="-34"/>
                <a:cs typeface="IrisUPC" pitchFamily="34" charset="-34"/>
              </a:rPr>
              <a:t>เงินทุนหมุนเวียนสุทธิ</a:t>
            </a:r>
            <a:endParaRPr lang="th-TH" sz="2400" b="1" dirty="0">
              <a:solidFill>
                <a:schemeClr val="accent4"/>
              </a:solidFill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552" y="1691149"/>
            <a:ext cx="2808312" cy="476672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IrisUPC" pitchFamily="34" charset="-34"/>
                <a:cs typeface="IrisUPC" pitchFamily="34" charset="-34"/>
              </a:rPr>
              <a:t>ใช้ถือสินทรัพย์หมุนเวียนถาวร</a:t>
            </a:r>
            <a:endParaRPr lang="th-TH" sz="2400" b="1" dirty="0">
              <a:solidFill>
                <a:schemeClr val="accent2">
                  <a:lumMod val="75000"/>
                </a:schemeClr>
              </a:solidFill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24128" y="1691149"/>
            <a:ext cx="2952328" cy="476672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400" b="1" dirty="0" smtClean="0">
                <a:solidFill>
                  <a:schemeClr val="accent2">
                    <a:lumMod val="75000"/>
                  </a:schemeClr>
                </a:solidFill>
                <a:latin typeface="IrisUPC" pitchFamily="34" charset="-34"/>
                <a:cs typeface="IrisUPC" pitchFamily="34" charset="-34"/>
              </a:rPr>
              <a:t>ใช้ถือสินทรัพย์หมุนเวียนชั่วคราว</a:t>
            </a:r>
            <a:endParaRPr lang="th-TH" sz="2400" b="1" dirty="0">
              <a:solidFill>
                <a:schemeClr val="accent2">
                  <a:lumMod val="75000"/>
                </a:schemeClr>
              </a:solidFill>
              <a:latin typeface="IrisUPC" pitchFamily="34" charset="-34"/>
              <a:cs typeface="IrisUPC" pitchFamily="34" charset="-34"/>
            </a:endParaRPr>
          </a:p>
        </p:txBody>
      </p:sp>
      <p:cxnSp>
        <p:nvCxnSpPr>
          <p:cNvPr id="14" name="Elbow Connector 13"/>
          <p:cNvCxnSpPr>
            <a:stCxn id="2" idx="2"/>
            <a:endCxn id="6" idx="1"/>
          </p:cNvCxnSpPr>
          <p:nvPr/>
        </p:nvCxnSpPr>
        <p:spPr>
          <a:xfrm rot="16200000" flipH="1">
            <a:off x="5136908" y="316428"/>
            <a:ext cx="310344" cy="1440160"/>
          </a:xfrm>
          <a:prstGeom prst="bentConnector2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16" name="Elbow Connector 15"/>
          <p:cNvCxnSpPr>
            <a:stCxn id="2" idx="2"/>
            <a:endCxn id="5" idx="3"/>
          </p:cNvCxnSpPr>
          <p:nvPr/>
        </p:nvCxnSpPr>
        <p:spPr>
          <a:xfrm rot="5400000">
            <a:off x="3660744" y="280424"/>
            <a:ext cx="310344" cy="1512168"/>
          </a:xfrm>
          <a:prstGeom prst="bentConnector2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4" name="Elbow Connector 23"/>
          <p:cNvCxnSpPr>
            <a:stCxn id="7" idx="3"/>
            <a:endCxn id="2" idx="2"/>
          </p:cNvCxnSpPr>
          <p:nvPr/>
        </p:nvCxnSpPr>
        <p:spPr>
          <a:xfrm flipV="1">
            <a:off x="3347864" y="881336"/>
            <a:ext cx="1224136" cy="1048149"/>
          </a:xfrm>
          <a:prstGeom prst="bentConnector2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9" idx="1"/>
            <a:endCxn id="2" idx="2"/>
          </p:cNvCxnSpPr>
          <p:nvPr/>
        </p:nvCxnSpPr>
        <p:spPr>
          <a:xfrm rot="10800000">
            <a:off x="4572000" y="881337"/>
            <a:ext cx="1152128" cy="1048149"/>
          </a:xfrm>
          <a:prstGeom prst="bentConnector2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915816" y="2492896"/>
            <a:ext cx="3312368" cy="4766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b="1" dirty="0" smtClean="0">
                <a:latin typeface="IrisUPC" pitchFamily="34" charset="-34"/>
                <a:cs typeface="IrisUPC" pitchFamily="34" charset="-34"/>
              </a:rPr>
              <a:t>การบริหารเงินทุนหมุนเวียน</a:t>
            </a:r>
            <a:endParaRPr lang="th-TH" sz="2400" b="1" dirty="0"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95536" y="3257600"/>
            <a:ext cx="3096344" cy="476672"/>
          </a:xfrm>
          <a:prstGeom prst="rect">
            <a:avLst/>
          </a:prstGeom>
          <a:ln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h-TH"/>
            </a:defPPr>
            <a:lvl1pPr algn="ctr">
              <a:spcBef>
                <a:spcPct val="0"/>
              </a:spcBef>
              <a:buNone/>
              <a:defRPr sz="2400" b="1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>
                <a:solidFill>
                  <a:schemeClr val="accent4"/>
                </a:solidFill>
                <a:latin typeface="IrisUPC" pitchFamily="34" charset="-34"/>
                <a:cs typeface="IrisUPC" pitchFamily="34" charset="-34"/>
              </a:rPr>
              <a:t>การบริหารเงินทุนหมุนเวียนรวม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5724128" y="3257600"/>
            <a:ext cx="2952328" cy="476672"/>
          </a:xfrm>
          <a:prstGeom prst="rect">
            <a:avLst/>
          </a:prstGeom>
          <a:ln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h-TH"/>
            </a:defPPr>
            <a:lvl1pPr algn="ctr">
              <a:spcBef>
                <a:spcPct val="0"/>
              </a:spcBef>
              <a:buNone/>
              <a:defRPr sz="2400" b="1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>
                <a:solidFill>
                  <a:schemeClr val="accent4"/>
                </a:solidFill>
                <a:latin typeface="IrisUPC" pitchFamily="34" charset="-34"/>
                <a:cs typeface="IrisUPC" pitchFamily="34" charset="-34"/>
              </a:rPr>
              <a:t>การบริหารเงินทุนหมุนเวียนสุทธิ</a:t>
            </a:r>
          </a:p>
        </p:txBody>
      </p:sp>
      <p:cxnSp>
        <p:nvCxnSpPr>
          <p:cNvPr id="34" name="Straight Arrow Connector 33"/>
          <p:cNvCxnSpPr>
            <a:stCxn id="30" idx="0"/>
            <a:endCxn id="2" idx="2"/>
          </p:cNvCxnSpPr>
          <p:nvPr/>
        </p:nvCxnSpPr>
        <p:spPr>
          <a:xfrm flipV="1">
            <a:off x="4572000" y="881336"/>
            <a:ext cx="0" cy="161156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prstDash val="lgDash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30" idx="2"/>
            <a:endCxn id="31" idx="3"/>
          </p:cNvCxnSpPr>
          <p:nvPr/>
        </p:nvCxnSpPr>
        <p:spPr>
          <a:xfrm rot="5400000">
            <a:off x="3768756" y="2692692"/>
            <a:ext cx="526368" cy="1080120"/>
          </a:xfrm>
          <a:prstGeom prst="bentConnector2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8" name="Elbow Connector 37"/>
          <p:cNvCxnSpPr>
            <a:stCxn id="30" idx="2"/>
            <a:endCxn id="32" idx="1"/>
          </p:cNvCxnSpPr>
          <p:nvPr/>
        </p:nvCxnSpPr>
        <p:spPr>
          <a:xfrm rot="16200000" flipH="1">
            <a:off x="4884880" y="2656688"/>
            <a:ext cx="526368" cy="1152128"/>
          </a:xfrm>
          <a:prstGeom prst="bentConnector2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42" name="Rounded Rectangle 41"/>
          <p:cNvSpPr/>
          <p:nvPr/>
        </p:nvSpPr>
        <p:spPr>
          <a:xfrm>
            <a:off x="107504" y="4365104"/>
            <a:ext cx="4427984" cy="15121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indent="-179388">
              <a:buFontTx/>
              <a:buChar char="-"/>
            </a:pPr>
            <a:r>
              <a:rPr lang="th-TH" sz="2400" b="1" u="sng" dirty="0" smtClean="0">
                <a:solidFill>
                  <a:schemeClr val="tx2">
                    <a:lumMod val="50000"/>
                  </a:schemeClr>
                </a:solidFill>
                <a:latin typeface="IrisUPC" pitchFamily="34" charset="-34"/>
                <a:cs typeface="IrisUPC" pitchFamily="34" charset="-34"/>
              </a:rPr>
              <a:t>ปัจจัยในการกำหนดปริมาณเงินทุนหมุนเวียน</a:t>
            </a:r>
          </a:p>
          <a:p>
            <a:pPr marL="179388" indent="-179388">
              <a:buFontTx/>
              <a:buChar char="-"/>
            </a:pPr>
            <a:r>
              <a:rPr lang="th-TH" sz="2400" b="1" u="sng" dirty="0" smtClean="0">
                <a:solidFill>
                  <a:schemeClr val="tx2">
                    <a:lumMod val="50000"/>
                  </a:schemeClr>
                </a:solidFill>
                <a:latin typeface="IrisUPC" pitchFamily="34" charset="-34"/>
                <a:cs typeface="IrisUPC" pitchFamily="34" charset="-34"/>
              </a:rPr>
              <a:t>ระดับสภาพคล่อง</a:t>
            </a:r>
          </a:p>
          <a:p>
            <a:pPr marL="179388" indent="-179388">
              <a:buFontTx/>
              <a:buChar char="-"/>
            </a:pPr>
            <a:r>
              <a:rPr lang="th-TH" sz="2400" b="1" u="sng" dirty="0" smtClean="0">
                <a:solidFill>
                  <a:schemeClr val="tx2">
                    <a:lumMod val="50000"/>
                  </a:schemeClr>
                </a:solidFill>
                <a:latin typeface="IrisUPC" pitchFamily="34" charset="-34"/>
                <a:cs typeface="IrisUPC" pitchFamily="34" charset="-34"/>
              </a:rPr>
              <a:t>แหล่งเงินทุนหมุนเวียน</a:t>
            </a:r>
            <a:endParaRPr lang="th-TH" sz="2400" b="1" u="sng" dirty="0">
              <a:solidFill>
                <a:schemeClr val="tx2">
                  <a:lumMod val="50000"/>
                </a:schemeClr>
              </a:solidFill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44" name="Line Callout 1 43"/>
          <p:cNvSpPr/>
          <p:nvPr/>
        </p:nvSpPr>
        <p:spPr>
          <a:xfrm>
            <a:off x="6516216" y="4365104"/>
            <a:ext cx="2376264" cy="1512000"/>
          </a:xfrm>
          <a:prstGeom prst="borderCallout1">
            <a:avLst>
              <a:gd name="adj1" fmla="val 22590"/>
              <a:gd name="adj2" fmla="val -7722"/>
              <a:gd name="adj3" fmla="val 23178"/>
              <a:gd name="adj4" fmla="val -90332"/>
            </a:avLst>
          </a:prstGeom>
          <a:ln>
            <a:prstDash val="lg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indent="-179388">
              <a:buAutoNum type="arabicPeriod"/>
            </a:pPr>
            <a:r>
              <a:rPr lang="th-TH" sz="2400" dirty="0" smtClean="0">
                <a:latin typeface="IrisUPC" pitchFamily="34" charset="-34"/>
                <a:cs typeface="IrisUPC" pitchFamily="34" charset="-34"/>
              </a:rPr>
              <a:t>ประเภทของธุรกิจ</a:t>
            </a:r>
          </a:p>
          <a:p>
            <a:pPr marL="179388" indent="-179388">
              <a:buAutoNum type="arabicPeriod"/>
            </a:pPr>
            <a:r>
              <a:rPr lang="th-TH" sz="2400" dirty="0" smtClean="0">
                <a:latin typeface="IrisUPC" pitchFamily="34" charset="-34"/>
                <a:cs typeface="IrisUPC" pitchFamily="34" charset="-34"/>
              </a:rPr>
              <a:t>นโยบายในการดำเนินงาน</a:t>
            </a:r>
          </a:p>
          <a:p>
            <a:pPr marL="179388" indent="-179388">
              <a:buAutoNum type="arabicPeriod"/>
            </a:pPr>
            <a:r>
              <a:rPr lang="th-TH" sz="2400" dirty="0" smtClean="0">
                <a:latin typeface="IrisUPC" pitchFamily="34" charset="-34"/>
                <a:cs typeface="IrisUPC" pitchFamily="34" charset="-34"/>
              </a:rPr>
              <a:t>ยอดขาย</a:t>
            </a:r>
          </a:p>
          <a:p>
            <a:pPr marL="179388" indent="-179388">
              <a:buAutoNum type="arabicPeriod"/>
            </a:pPr>
            <a:r>
              <a:rPr lang="th-TH" sz="2400" dirty="0" smtClean="0">
                <a:latin typeface="IrisUPC" pitchFamily="34" charset="-34"/>
                <a:cs typeface="IrisUPC" pitchFamily="34" charset="-34"/>
              </a:rPr>
              <a:t>การแข่งขัน</a:t>
            </a:r>
            <a:endParaRPr lang="th-TH" sz="2400" dirty="0"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45" name="Line Callout 1 44"/>
          <p:cNvSpPr/>
          <p:nvPr/>
        </p:nvSpPr>
        <p:spPr>
          <a:xfrm>
            <a:off x="4067944" y="5157360"/>
            <a:ext cx="2376264" cy="1151960"/>
          </a:xfrm>
          <a:prstGeom prst="borderCallout1">
            <a:avLst>
              <a:gd name="adj1" fmla="val 12030"/>
              <a:gd name="adj2" fmla="val -8333"/>
              <a:gd name="adj3" fmla="val -4000"/>
              <a:gd name="adj4" fmla="val -87277"/>
            </a:avLst>
          </a:prstGeom>
          <a:ln>
            <a:prstDash val="lg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indent="-179388">
              <a:buFontTx/>
              <a:buAutoNum type="arabicPeriod"/>
            </a:pPr>
            <a:r>
              <a:rPr lang="th-TH" sz="2400" dirty="0" smtClean="0">
                <a:latin typeface="IrisUPC" pitchFamily="34" charset="-34"/>
                <a:cs typeface="IrisUPC" pitchFamily="34" charset="-34"/>
              </a:rPr>
              <a:t>สภาพคล่อง</a:t>
            </a:r>
          </a:p>
          <a:p>
            <a:pPr marL="179388" indent="-179388">
              <a:buAutoNum type="arabicPeriod"/>
            </a:pPr>
            <a:r>
              <a:rPr lang="th-TH" sz="2400" dirty="0" smtClean="0">
                <a:latin typeface="IrisUPC" pitchFamily="34" charset="-34"/>
                <a:cs typeface="IrisUPC" pitchFamily="34" charset="-34"/>
              </a:rPr>
              <a:t>ความสามารถในการทำรายได้จากสินทรัพย์</a:t>
            </a:r>
          </a:p>
        </p:txBody>
      </p:sp>
      <p:sp>
        <p:nvSpPr>
          <p:cNvPr id="46" name="Line Callout 1 45"/>
          <p:cNvSpPr/>
          <p:nvPr/>
        </p:nvSpPr>
        <p:spPr>
          <a:xfrm>
            <a:off x="2411760" y="6021288"/>
            <a:ext cx="1584176" cy="792088"/>
          </a:xfrm>
          <a:prstGeom prst="borderCallout1">
            <a:avLst>
              <a:gd name="adj1" fmla="val -14539"/>
              <a:gd name="adj2" fmla="val 44502"/>
              <a:gd name="adj3" fmla="val -63705"/>
              <a:gd name="adj4" fmla="val 751"/>
            </a:avLst>
          </a:prstGeom>
          <a:ln>
            <a:prstDash val="lg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indent="-179388">
              <a:buAutoNum type="arabicPeriod"/>
            </a:pPr>
            <a:r>
              <a:rPr lang="th-TH" sz="2400" dirty="0" smtClean="0">
                <a:latin typeface="IrisUPC" pitchFamily="34" charset="-34"/>
                <a:cs typeface="IrisUPC" pitchFamily="34" charset="-34"/>
              </a:rPr>
              <a:t>ระยะยาว</a:t>
            </a:r>
          </a:p>
          <a:p>
            <a:pPr marL="179388" indent="-179388">
              <a:buAutoNum type="arabicPeriod"/>
            </a:pPr>
            <a:r>
              <a:rPr lang="th-TH" sz="2400" dirty="0" smtClean="0">
                <a:latin typeface="IrisUPC" pitchFamily="34" charset="-34"/>
                <a:cs typeface="IrisUPC" pitchFamily="34" charset="-34"/>
              </a:rPr>
              <a:t>ระยะสั้น</a:t>
            </a:r>
            <a:endParaRPr lang="th-TH" sz="2400" dirty="0"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47" name="Line Callout 3 (Accent Bar) 46"/>
          <p:cNvSpPr/>
          <p:nvPr/>
        </p:nvSpPr>
        <p:spPr>
          <a:xfrm>
            <a:off x="899592" y="260648"/>
            <a:ext cx="1800200" cy="548680"/>
          </a:xfrm>
          <a:prstGeom prst="accentCallout3">
            <a:avLst>
              <a:gd name="adj1" fmla="val 64877"/>
              <a:gd name="adj2" fmla="val -1530"/>
              <a:gd name="adj3" fmla="val 65870"/>
              <a:gd name="adj4" fmla="val -27502"/>
              <a:gd name="adj5" fmla="val 153733"/>
              <a:gd name="adj6" fmla="val -27601"/>
              <a:gd name="adj7" fmla="val 152643"/>
              <a:gd name="adj8" fmla="val -752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7030A0"/>
                </a:solidFill>
                <a:latin typeface="IrisUPC" pitchFamily="34" charset="-34"/>
                <a:cs typeface="IrisUPC" pitchFamily="34" charset="-34"/>
              </a:rPr>
              <a:t>สินทรัพย์หมุนเวียน</a:t>
            </a:r>
            <a:endParaRPr lang="th-TH" sz="2000" dirty="0">
              <a:solidFill>
                <a:srgbClr val="7030A0"/>
              </a:solidFill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48" name="Line Callout 3 (Accent Bar) 47"/>
          <p:cNvSpPr/>
          <p:nvPr/>
        </p:nvSpPr>
        <p:spPr>
          <a:xfrm>
            <a:off x="6012160" y="260648"/>
            <a:ext cx="2304256" cy="548680"/>
          </a:xfrm>
          <a:prstGeom prst="accentCallout3">
            <a:avLst>
              <a:gd name="adj1" fmla="val 43814"/>
              <a:gd name="adj2" fmla="val 101255"/>
              <a:gd name="adj3" fmla="val 43715"/>
              <a:gd name="adj4" fmla="val 117277"/>
              <a:gd name="adj5" fmla="val 157205"/>
              <a:gd name="adj6" fmla="val 117420"/>
              <a:gd name="adj7" fmla="val 155288"/>
              <a:gd name="adj8" fmla="val 10287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7030A0"/>
                </a:solidFill>
                <a:latin typeface="IrisUPC" pitchFamily="34" charset="-34"/>
                <a:cs typeface="IrisUPC" pitchFamily="34" charset="-34"/>
              </a:rPr>
              <a:t>ส</a:t>
            </a:r>
            <a:r>
              <a:rPr lang="en-US" sz="2000" dirty="0" smtClean="0">
                <a:solidFill>
                  <a:srgbClr val="7030A0"/>
                </a:solidFill>
                <a:latin typeface="IrisUPC" pitchFamily="34" charset="-34"/>
                <a:cs typeface="IrisUPC" pitchFamily="34" charset="-34"/>
              </a:rPr>
              <a:t>/</a:t>
            </a:r>
            <a:r>
              <a:rPr lang="th-TH" sz="2000" dirty="0" smtClean="0">
                <a:solidFill>
                  <a:srgbClr val="7030A0"/>
                </a:solidFill>
                <a:latin typeface="IrisUPC" pitchFamily="34" charset="-34"/>
                <a:cs typeface="IrisUPC" pitchFamily="34" charset="-34"/>
              </a:rPr>
              <a:t>ท หมุนเวียน</a:t>
            </a:r>
            <a:r>
              <a:rPr lang="en-US" sz="2000" dirty="0" smtClean="0">
                <a:solidFill>
                  <a:srgbClr val="7030A0"/>
                </a:solidFill>
                <a:latin typeface="IrisUPC" pitchFamily="34" charset="-34"/>
                <a:cs typeface="IrisUPC" pitchFamily="34" charset="-34"/>
              </a:rPr>
              <a:t>-</a:t>
            </a:r>
            <a:r>
              <a:rPr lang="th-TH" sz="2000" dirty="0" smtClean="0">
                <a:solidFill>
                  <a:srgbClr val="7030A0"/>
                </a:solidFill>
                <a:latin typeface="IrisUPC" pitchFamily="34" charset="-34"/>
                <a:cs typeface="IrisUPC" pitchFamily="34" charset="-34"/>
              </a:rPr>
              <a:t>น</a:t>
            </a:r>
            <a:r>
              <a:rPr lang="en-US" sz="2000" dirty="0" smtClean="0">
                <a:solidFill>
                  <a:srgbClr val="7030A0"/>
                </a:solidFill>
                <a:latin typeface="IrisUPC" pitchFamily="34" charset="-34"/>
                <a:cs typeface="IrisUPC" pitchFamily="34" charset="-34"/>
              </a:rPr>
              <a:t>/</a:t>
            </a:r>
            <a:r>
              <a:rPr lang="th-TH" sz="2000" dirty="0" smtClean="0">
                <a:solidFill>
                  <a:srgbClr val="7030A0"/>
                </a:solidFill>
                <a:latin typeface="IrisUPC" pitchFamily="34" charset="-34"/>
                <a:cs typeface="IrisUPC" pitchFamily="34" charset="-34"/>
              </a:rPr>
              <a:t>ส หมุนเวียน</a:t>
            </a:r>
          </a:p>
        </p:txBody>
      </p:sp>
    </p:spTree>
    <p:extLst>
      <p:ext uri="{BB962C8B-B14F-4D97-AF65-F5344CB8AC3E}">
        <p14:creationId xmlns:p14="http://schemas.microsoft.com/office/powerpoint/2010/main" val="39977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" grpId="0" animBg="1"/>
      <p:bldP spid="5" grpId="0" animBg="1"/>
      <p:bldP spid="6" grpId="0" animBg="1"/>
      <p:bldP spid="7" grpId="0" animBg="1"/>
      <p:bldP spid="9" grpId="0" animBg="1"/>
      <p:bldP spid="30" grpId="0" animBg="1"/>
      <p:bldP spid="31" grpId="0" animBg="1"/>
      <p:bldP spid="32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295" endPos="92000" dist="101600" dir="5400000" sy="-100000" algn="bl" rotWithShape="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th-TH" b="1" dirty="0"/>
              <a:t>โครงสร้างทางการเงิน 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และ</a:t>
            </a:r>
            <a:r>
              <a:rPr lang="th-TH" b="1" dirty="0"/>
              <a:t>การวิเคราะห์ค่าของทุน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97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/>
          <p:cNvSpPr/>
          <p:nvPr/>
        </p:nvSpPr>
        <p:spPr>
          <a:xfrm>
            <a:off x="2843807" y="1916832"/>
            <a:ext cx="3500359" cy="10801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2400" u="sng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ค่าของทุน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159023"/>
            <a:ext cx="8136904" cy="5040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2400" b="1" dirty="0" smtClean="0">
                <a:latin typeface="IrisUPC" pitchFamily="34" charset="-34"/>
                <a:cs typeface="IrisUPC" pitchFamily="34" charset="-34"/>
              </a:rPr>
              <a:t>โครงสร้างทางการเงิน</a:t>
            </a:r>
            <a:endParaRPr lang="th-TH" sz="2400" b="1" dirty="0"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568" y="868545"/>
            <a:ext cx="2088232" cy="50398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th-TH" sz="2400" b="1" dirty="0" smtClean="0">
                <a:latin typeface="IrisUPC" pitchFamily="34" charset="-34"/>
                <a:cs typeface="IrisUPC" pitchFamily="34" charset="-34"/>
              </a:rPr>
              <a:t>หนี้สิน</a:t>
            </a:r>
            <a:endParaRPr lang="th-TH" sz="2400" b="1" dirty="0"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44208" y="866874"/>
            <a:ext cx="2088232" cy="51628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th-TH" sz="2400" b="1" dirty="0" smtClean="0">
                <a:latin typeface="IrisUPC" pitchFamily="34" charset="-34"/>
                <a:cs typeface="IrisUPC" pitchFamily="34" charset="-34"/>
              </a:rPr>
              <a:t>ส่วน</a:t>
            </a:r>
            <a:r>
              <a:rPr lang="th-TH" sz="2400" b="1" dirty="0">
                <a:latin typeface="IrisUPC" pitchFamily="34" charset="-34"/>
                <a:cs typeface="IrisUPC" pitchFamily="34" charset="-34"/>
              </a:rPr>
              <a:t>ของเจ้าของ</a:t>
            </a:r>
          </a:p>
        </p:txBody>
      </p:sp>
      <p:cxnSp>
        <p:nvCxnSpPr>
          <p:cNvPr id="7" name="Elbow Connector 6"/>
          <p:cNvCxnSpPr>
            <a:stCxn id="2" idx="3"/>
            <a:endCxn id="4" idx="2"/>
          </p:cNvCxnSpPr>
          <p:nvPr/>
        </p:nvCxnSpPr>
        <p:spPr>
          <a:xfrm flipV="1">
            <a:off x="2771800" y="663079"/>
            <a:ext cx="1836204" cy="457457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6" idx="1"/>
            <a:endCxn id="4" idx="2"/>
          </p:cNvCxnSpPr>
          <p:nvPr/>
        </p:nvCxnSpPr>
        <p:spPr>
          <a:xfrm rot="10800000">
            <a:off x="4608004" y="663079"/>
            <a:ext cx="1836204" cy="461938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27625" y="1887215"/>
            <a:ext cx="16001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h-TH"/>
            </a:defPPr>
            <a:lvl1pPr algn="ctr">
              <a:spcBef>
                <a:spcPct val="0"/>
              </a:spcBef>
              <a:defRPr sz="2400" b="1">
                <a:solidFill>
                  <a:schemeClr val="lt1"/>
                </a:solidFill>
                <a:latin typeface="IrisUPC" pitchFamily="34" charset="-34"/>
                <a:cs typeface="IrisUPC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h-TH" dirty="0">
                <a:solidFill>
                  <a:srgbClr val="0070C0"/>
                </a:solidFill>
              </a:rPr>
              <a:t>หนี้สินหมุนเวียน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9592" y="2505670"/>
            <a:ext cx="16001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h-TH"/>
            </a:defPPr>
            <a:lvl1pPr algn="ctr">
              <a:spcBef>
                <a:spcPct val="0"/>
              </a:spcBef>
              <a:defRPr sz="2400" b="1">
                <a:solidFill>
                  <a:schemeClr val="lt1"/>
                </a:solidFill>
                <a:latin typeface="IrisUPC" pitchFamily="34" charset="-34"/>
                <a:cs typeface="IrisUPC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h-TH" dirty="0" smtClean="0">
                <a:solidFill>
                  <a:srgbClr val="0070C0"/>
                </a:solidFill>
              </a:rPr>
              <a:t>หนี้สินระยะยาว</a:t>
            </a:r>
            <a:endParaRPr lang="th-TH" dirty="0">
              <a:solidFill>
                <a:srgbClr val="0070C0"/>
              </a:solidFill>
            </a:endParaRPr>
          </a:p>
        </p:txBody>
      </p:sp>
      <p:cxnSp>
        <p:nvCxnSpPr>
          <p:cNvPr id="15" name="Elbow Connector 14"/>
          <p:cNvCxnSpPr>
            <a:stCxn id="2" idx="1"/>
            <a:endCxn id="10" idx="1"/>
          </p:cNvCxnSpPr>
          <p:nvPr/>
        </p:nvCxnSpPr>
        <p:spPr>
          <a:xfrm rot="10800000" flipH="1" flipV="1">
            <a:off x="683567" y="1120536"/>
            <a:ext cx="244057" cy="997512"/>
          </a:xfrm>
          <a:prstGeom prst="bentConnector3">
            <a:avLst>
              <a:gd name="adj1" fmla="val -9366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1"/>
            <a:endCxn id="2" idx="1"/>
          </p:cNvCxnSpPr>
          <p:nvPr/>
        </p:nvCxnSpPr>
        <p:spPr>
          <a:xfrm rot="10800000">
            <a:off x="683568" y="1120537"/>
            <a:ext cx="216024" cy="1615967"/>
          </a:xfrm>
          <a:prstGeom prst="bentConnector3">
            <a:avLst>
              <a:gd name="adj1" fmla="val 20582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16298" y="1599183"/>
            <a:ext cx="16001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h-TH"/>
            </a:defPPr>
            <a:lvl1pPr algn="ctr">
              <a:spcBef>
                <a:spcPct val="0"/>
              </a:spcBef>
              <a:defRPr sz="2400" b="1">
                <a:solidFill>
                  <a:schemeClr val="lt1"/>
                </a:solidFill>
                <a:latin typeface="IrisUPC" pitchFamily="34" charset="-34"/>
                <a:cs typeface="IrisUPC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h-TH" dirty="0" smtClean="0">
                <a:solidFill>
                  <a:srgbClr val="0070C0"/>
                </a:solidFill>
              </a:rPr>
              <a:t>หุ้นบุริมสิทธิ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88265" y="2217638"/>
            <a:ext cx="16001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h-TH"/>
            </a:defPPr>
            <a:lvl1pPr algn="ctr">
              <a:spcBef>
                <a:spcPct val="0"/>
              </a:spcBef>
              <a:defRPr sz="2400" b="1">
                <a:solidFill>
                  <a:schemeClr val="lt1"/>
                </a:solidFill>
                <a:latin typeface="IrisUPC" pitchFamily="34" charset="-34"/>
                <a:cs typeface="IrisUPC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h-TH" dirty="0" smtClean="0">
                <a:solidFill>
                  <a:srgbClr val="0070C0"/>
                </a:solidFill>
              </a:rPr>
              <a:t>หุ้นสามัญ</a:t>
            </a:r>
            <a:endParaRPr lang="th-TH" dirty="0">
              <a:solidFill>
                <a:srgbClr val="0070C0"/>
              </a:solidFill>
            </a:endParaRPr>
          </a:p>
        </p:txBody>
      </p:sp>
      <p:cxnSp>
        <p:nvCxnSpPr>
          <p:cNvPr id="23" name="Elbow Connector 22"/>
          <p:cNvCxnSpPr>
            <a:stCxn id="6" idx="3"/>
            <a:endCxn id="18" idx="3"/>
          </p:cNvCxnSpPr>
          <p:nvPr/>
        </p:nvCxnSpPr>
        <p:spPr>
          <a:xfrm flipH="1">
            <a:off x="8316416" y="1125017"/>
            <a:ext cx="216024" cy="704999"/>
          </a:xfrm>
          <a:prstGeom prst="bentConnector3">
            <a:avLst>
              <a:gd name="adj1" fmla="val -10582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9" idx="3"/>
            <a:endCxn id="6" idx="3"/>
          </p:cNvCxnSpPr>
          <p:nvPr/>
        </p:nvCxnSpPr>
        <p:spPr>
          <a:xfrm flipV="1">
            <a:off x="8288383" y="1125017"/>
            <a:ext cx="244057" cy="1323454"/>
          </a:xfrm>
          <a:prstGeom prst="bentConnector3">
            <a:avLst>
              <a:gd name="adj1" fmla="val 19366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90898" y="2823319"/>
            <a:ext cx="16001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h-TH"/>
            </a:defPPr>
            <a:lvl1pPr algn="ctr">
              <a:spcBef>
                <a:spcPct val="0"/>
              </a:spcBef>
              <a:defRPr sz="2400" b="1">
                <a:solidFill>
                  <a:schemeClr val="lt1"/>
                </a:solidFill>
                <a:latin typeface="IrisUPC" pitchFamily="34" charset="-34"/>
                <a:cs typeface="IrisUPC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h-TH" dirty="0" smtClean="0">
                <a:solidFill>
                  <a:srgbClr val="0070C0"/>
                </a:solidFill>
              </a:rPr>
              <a:t>กำไรสะสม</a:t>
            </a:r>
            <a:endParaRPr lang="th-TH" dirty="0">
              <a:solidFill>
                <a:srgbClr val="0070C0"/>
              </a:solidFill>
            </a:endParaRPr>
          </a:p>
        </p:txBody>
      </p:sp>
      <p:cxnSp>
        <p:nvCxnSpPr>
          <p:cNvPr id="28" name="Elbow Connector 27"/>
          <p:cNvCxnSpPr>
            <a:stCxn id="27" idx="3"/>
            <a:endCxn id="6" idx="3"/>
          </p:cNvCxnSpPr>
          <p:nvPr/>
        </p:nvCxnSpPr>
        <p:spPr>
          <a:xfrm flipV="1">
            <a:off x="8291016" y="1125017"/>
            <a:ext cx="241424" cy="1929135"/>
          </a:xfrm>
          <a:prstGeom prst="bentConnector3">
            <a:avLst>
              <a:gd name="adj1" fmla="val 19468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Brace 30"/>
          <p:cNvSpPr/>
          <p:nvPr/>
        </p:nvSpPr>
        <p:spPr>
          <a:xfrm>
            <a:off x="2599751" y="2089661"/>
            <a:ext cx="244057" cy="73365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Left Brace 31"/>
          <p:cNvSpPr/>
          <p:nvPr/>
        </p:nvSpPr>
        <p:spPr>
          <a:xfrm>
            <a:off x="6344167" y="1815207"/>
            <a:ext cx="316065" cy="125252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Oval 32"/>
          <p:cNvSpPr/>
          <p:nvPr/>
        </p:nvSpPr>
        <p:spPr>
          <a:xfrm>
            <a:off x="2915816" y="2420888"/>
            <a:ext cx="1548172" cy="44482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ดอกเบี้ย</a:t>
            </a:r>
            <a:endParaRPr lang="th-TH" sz="2000" b="1" dirty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716016" y="2433662"/>
            <a:ext cx="1548172" cy="44482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เงินปันผล</a:t>
            </a:r>
            <a:endParaRPr lang="th-TH" sz="2000" b="1" dirty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49" name="Round Diagonal Corner Rectangle 48"/>
          <p:cNvSpPr/>
          <p:nvPr/>
        </p:nvSpPr>
        <p:spPr>
          <a:xfrm>
            <a:off x="251520" y="4221088"/>
            <a:ext cx="4104456" cy="2447042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th-TH" sz="24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การคำนวณหาค่าของทุนของหนี้สิน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1.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กรณียืมเป็นก้อน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IrisUPC" pitchFamily="34" charset="-34"/>
              <a:cs typeface="IrisUPC" pitchFamily="34" charset="-34"/>
            </a:endParaRPr>
          </a:p>
          <a:p>
            <a:pPr marL="357188" indent="-357188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2.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กรณีออกหุ้นกู้หรือพันธบัตร</a:t>
            </a:r>
          </a:p>
          <a:p>
            <a:pPr marL="357188" indent="-357188"/>
            <a:r>
              <a:rPr lang="th-TH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	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-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ไม่มีอายุการไถ่ถอน</a:t>
            </a:r>
          </a:p>
          <a:p>
            <a:pPr marL="357188" indent="-357188"/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	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-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มีอายุการไถ่ถอน</a:t>
            </a:r>
          </a:p>
          <a:p>
            <a:pPr marL="357188" indent="-357188"/>
            <a:endParaRPr lang="th-TH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IrisUPC" pitchFamily="34" charset="-34"/>
              <a:cs typeface="IrisUPC" pitchFamily="34" charset="-34"/>
            </a:endParaRPr>
          </a:p>
          <a:p>
            <a:pPr marL="357188" indent="-357188"/>
            <a:endParaRPr lang="th-TH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55" name="Round Diagonal Corner Rectangle 54"/>
          <p:cNvSpPr/>
          <p:nvPr/>
        </p:nvSpPr>
        <p:spPr>
          <a:xfrm>
            <a:off x="4788024" y="4222318"/>
            <a:ext cx="4104456" cy="2447042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th-TH" sz="24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การคำนวณหาค่าของส่วนของผู้ถือหุ้น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1.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หุ้นบุริมสิทธิ</a:t>
            </a:r>
          </a:p>
          <a:p>
            <a:pPr marL="357188" indent="-357188"/>
            <a:r>
              <a:rPr lang="th-TH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	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-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ชนิดไม่มีการเรียกคืน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และมีการเรียกคืน</a:t>
            </a:r>
            <a:endParaRPr lang="th-TH" sz="2400" dirty="0">
              <a:solidFill>
                <a:schemeClr val="tx1">
                  <a:lumMod val="85000"/>
                  <a:lumOff val="15000"/>
                </a:schemeClr>
              </a:solidFill>
              <a:latin typeface="IrisUPC" pitchFamily="34" charset="-34"/>
              <a:cs typeface="IrisUPC" pitchFamily="34" charset="-34"/>
            </a:endParaRPr>
          </a:p>
          <a:p>
            <a:pPr marL="357188" indent="-357188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2.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หุ้นสามัญ</a:t>
            </a:r>
          </a:p>
          <a:p>
            <a:pPr marL="357188" indent="-357188"/>
            <a:r>
              <a:rPr lang="th-TH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	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-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ทราบเงินปันผล และไม่ทราบเงินปันผล</a:t>
            </a:r>
            <a:endParaRPr lang="th-TH" sz="2400" dirty="0">
              <a:solidFill>
                <a:schemeClr val="tx1">
                  <a:lumMod val="85000"/>
                  <a:lumOff val="15000"/>
                </a:schemeClr>
              </a:solidFill>
              <a:latin typeface="IrisUPC" pitchFamily="34" charset="-34"/>
              <a:cs typeface="IrisUPC" pitchFamily="34" charset="-34"/>
            </a:endParaRPr>
          </a:p>
          <a:p>
            <a:pPr marL="357188" indent="-357188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3. </a:t>
            </a:r>
            <a:r>
              <a:rPr lang="th-TH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กำไรสะสม</a:t>
            </a:r>
          </a:p>
          <a:p>
            <a:pPr marL="357188" indent="-357188"/>
            <a:endParaRPr lang="th-TH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IrisUPC" pitchFamily="34" charset="-34"/>
              <a:cs typeface="IrisUPC" pitchFamily="34" charset="-34"/>
            </a:endParaRPr>
          </a:p>
        </p:txBody>
      </p:sp>
      <p:sp>
        <p:nvSpPr>
          <p:cNvPr id="60" name="Title 1"/>
          <p:cNvSpPr txBox="1">
            <a:spLocks/>
          </p:cNvSpPr>
          <p:nvPr/>
        </p:nvSpPr>
        <p:spPr>
          <a:xfrm>
            <a:off x="539552" y="3501008"/>
            <a:ext cx="813690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risUPC" pitchFamily="34" charset="-34"/>
                <a:cs typeface="IrisUPC" pitchFamily="34" charset="-34"/>
              </a:rPr>
              <a:t>โครงสร้างของเงินทุน และค่าของทุน</a:t>
            </a:r>
            <a:endParaRPr lang="th-TH" sz="2400" b="1" dirty="0">
              <a:solidFill>
                <a:schemeClr val="tx1">
                  <a:lumMod val="85000"/>
                  <a:lumOff val="15000"/>
                </a:schemeClr>
              </a:solidFill>
              <a:latin typeface="IrisUPC" pitchFamily="34" charset="-34"/>
              <a:cs typeface="Iris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5742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" grpId="0" animBg="1"/>
      <p:bldP spid="2" grpId="0" animBg="1"/>
      <p:bldP spid="6" grpId="0" animBg="1"/>
      <p:bldP spid="10" grpId="0" animBg="1"/>
      <p:bldP spid="13" grpId="0" animBg="1"/>
      <p:bldP spid="18" grpId="0" animBg="1"/>
      <p:bldP spid="19" grpId="0" animBg="1"/>
      <p:bldP spid="27" grpId="0" animBg="1"/>
      <p:bldP spid="31" grpId="0" animBg="1"/>
      <p:bldP spid="32" grpId="0" animBg="1"/>
      <p:bldP spid="33" grpId="0" animBg="1"/>
      <p:bldP spid="34" grpId="0" animBg="1"/>
      <p:bldP spid="49" grpId="0" animBg="1"/>
      <p:bldP spid="55" grpId="0" animBg="1"/>
      <p:bldP spid="6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158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การบริหารเงินทุนหมุนเวียน</vt:lpstr>
      <vt:lpstr>เงินทุนหมุนเวียน</vt:lpstr>
      <vt:lpstr>โครงสร้างทางการเงิน  และการวิเคราะห์ค่าของทุน</vt:lpstr>
      <vt:lpstr>โครงสร้างทางการเงิน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การบริหารเงินทุนหมุนเวียน</dc:title>
  <dc:creator>Kamonwan Sirichanchean</dc:creator>
  <cp:lastModifiedBy>Kamonwan Sirichanchean</cp:lastModifiedBy>
  <cp:revision>36</cp:revision>
  <dcterms:created xsi:type="dcterms:W3CDTF">2013-02-02T07:29:02Z</dcterms:created>
  <dcterms:modified xsi:type="dcterms:W3CDTF">2013-02-02T15:31:23Z</dcterms:modified>
</cp:coreProperties>
</file>